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60" r:id="rId4"/>
    <p:sldId id="265" r:id="rId5"/>
    <p:sldId id="266" r:id="rId6"/>
    <p:sldId id="267" r:id="rId7"/>
    <p:sldId id="268" r:id="rId8"/>
    <p:sldId id="270" r:id="rId9"/>
    <p:sldId id="272" r:id="rId10"/>
    <p:sldId id="274" r:id="rId11"/>
    <p:sldId id="276" r:id="rId12"/>
    <p:sldId id="277" r:id="rId13"/>
    <p:sldId id="279" r:id="rId14"/>
    <p:sldId id="280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43" d="100"/>
          <a:sy n="43" d="100"/>
        </p:scale>
        <p:origin x="-1368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printerSettings" Target="printerSettings/printerSettings1.bin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JPG>
</file>

<file path=ppt/media/image11.png>
</file>

<file path=ppt/media/image2.png>
</file>

<file path=ppt/media/image3.png>
</file>

<file path=ppt/media/image4.png>
</file>

<file path=ppt/media/image5.gif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5AD41-C583-204A-9FC4-6D4DC2816427}" type="datetimeFigureOut">
              <a:rPr lang="en-US" smtClean="0"/>
              <a:t>8/29/18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F8127-8FEB-0C40-9C76-A086CBA8D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289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5AD41-C583-204A-9FC4-6D4DC2816427}" type="datetimeFigureOut">
              <a:rPr lang="en-US" smtClean="0"/>
              <a:t>8/29/18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F8127-8FEB-0C40-9C76-A086CBA8D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371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5AD41-C583-204A-9FC4-6D4DC2816427}" type="datetimeFigureOut">
              <a:rPr lang="en-US" smtClean="0"/>
              <a:t>8/29/18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F8127-8FEB-0C40-9C76-A086CBA8D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0282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5AD41-C583-204A-9FC4-6D4DC2816427}" type="datetimeFigureOut">
              <a:rPr lang="en-US" smtClean="0"/>
              <a:t>8/29/18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F8127-8FEB-0C40-9C76-A086CBA8D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850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5AD41-C583-204A-9FC4-6D4DC2816427}" type="datetimeFigureOut">
              <a:rPr lang="en-US" smtClean="0"/>
              <a:t>8/29/18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F8127-8FEB-0C40-9C76-A086CBA8D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2849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5AD41-C583-204A-9FC4-6D4DC2816427}" type="datetimeFigureOut">
              <a:rPr lang="en-US" smtClean="0"/>
              <a:t>8/29/18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F8127-8FEB-0C40-9C76-A086CBA8D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652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5AD41-C583-204A-9FC4-6D4DC2816427}" type="datetimeFigureOut">
              <a:rPr lang="en-US" smtClean="0"/>
              <a:t>8/29/18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F8127-8FEB-0C40-9C76-A086CBA8D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5276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5AD41-C583-204A-9FC4-6D4DC2816427}" type="datetimeFigureOut">
              <a:rPr lang="en-US" smtClean="0"/>
              <a:t>8/29/18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F8127-8FEB-0C40-9C76-A086CBA8D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3884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5AD41-C583-204A-9FC4-6D4DC2816427}" type="datetimeFigureOut">
              <a:rPr lang="en-US" smtClean="0"/>
              <a:t>8/29/18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F8127-8FEB-0C40-9C76-A086CBA8D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0902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5AD41-C583-204A-9FC4-6D4DC2816427}" type="datetimeFigureOut">
              <a:rPr lang="en-US" smtClean="0"/>
              <a:t>8/29/18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F8127-8FEB-0C40-9C76-A086CBA8D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145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5AD41-C583-204A-9FC4-6D4DC2816427}" type="datetimeFigureOut">
              <a:rPr lang="en-US" smtClean="0"/>
              <a:t>8/29/18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F8127-8FEB-0C40-9C76-A086CBA8D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3247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15AD41-C583-204A-9FC4-6D4DC2816427}" type="datetimeFigureOut">
              <a:rPr lang="en-US" smtClean="0"/>
              <a:t>8/29/18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BF8127-8FEB-0C40-9C76-A086CBA8D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1701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gi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ader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78" t="6558" r="19134" b="11960"/>
          <a:stretch/>
        </p:blipFill>
        <p:spPr>
          <a:xfrm>
            <a:off x="-1" y="-1698431"/>
            <a:ext cx="9144001" cy="948434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979333" y="4021981"/>
            <a:ext cx="5178824" cy="10706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4219222" y="4021980"/>
            <a:ext cx="4938936" cy="10706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b="1" dirty="0" smtClean="0">
                <a:solidFill>
                  <a:srgbClr val="FFFFFF"/>
                </a:solidFill>
                <a:latin typeface="Century"/>
                <a:cs typeface="Century"/>
              </a:rPr>
              <a:t>Adrian A. Castellanos</a:t>
            </a:r>
          </a:p>
          <a:p>
            <a:pPr algn="l"/>
            <a:r>
              <a:rPr lang="en-US" sz="2800" b="1" dirty="0">
                <a:solidFill>
                  <a:srgbClr val="FFFFFF"/>
                </a:solidFill>
                <a:latin typeface="Century"/>
                <a:cs typeface="Century"/>
              </a:rPr>
              <a:t>OSOS </a:t>
            </a:r>
            <a:r>
              <a:rPr lang="en-US" sz="2800" b="1" dirty="0" smtClean="0">
                <a:solidFill>
                  <a:srgbClr val="FFFFFF"/>
                </a:solidFill>
                <a:latin typeface="Century"/>
                <a:cs typeface="Century"/>
              </a:rPr>
              <a:t>2018 </a:t>
            </a:r>
            <a:r>
              <a:rPr lang="en-US" sz="2800" b="1" dirty="0">
                <a:solidFill>
                  <a:srgbClr val="FFFFFF"/>
                </a:solidFill>
                <a:latin typeface="Century"/>
                <a:cs typeface="Century"/>
              </a:rPr>
              <a:t>Sept. </a:t>
            </a:r>
            <a:r>
              <a:rPr lang="en-US" sz="2800" b="1" dirty="0" smtClean="0">
                <a:solidFill>
                  <a:srgbClr val="FFFFFF"/>
                </a:solidFill>
                <a:latin typeface="Century"/>
                <a:cs typeface="Century"/>
              </a:rPr>
              <a:t>1</a:t>
            </a:r>
            <a:endParaRPr lang="en-US" sz="2800" dirty="0">
              <a:solidFill>
                <a:srgbClr val="FFFFFF"/>
              </a:solidFill>
              <a:latin typeface="Century"/>
              <a:cs typeface="Century"/>
            </a:endParaRPr>
          </a:p>
          <a:p>
            <a:pPr algn="l"/>
            <a:endParaRPr lang="en-US" sz="2800" dirty="0">
              <a:solidFill>
                <a:srgbClr val="FFFFFF"/>
              </a:solidFill>
              <a:latin typeface="Century"/>
              <a:cs typeface="Century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-1" y="571135"/>
            <a:ext cx="7791002" cy="2038808"/>
            <a:chOff x="-1" y="133693"/>
            <a:chExt cx="7791002" cy="2038808"/>
          </a:xfrm>
        </p:grpSpPr>
        <p:sp>
          <p:nvSpPr>
            <p:cNvPr id="7" name="Rectangle 6"/>
            <p:cNvSpPr/>
            <p:nvPr/>
          </p:nvSpPr>
          <p:spPr>
            <a:xfrm>
              <a:off x="-1" y="133693"/>
              <a:ext cx="7791002" cy="203880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itle 1"/>
            <p:cNvSpPr txBox="1">
              <a:spLocks/>
            </p:cNvSpPr>
            <p:nvPr/>
          </p:nvSpPr>
          <p:spPr>
            <a:xfrm>
              <a:off x="1" y="145000"/>
              <a:ext cx="7791000" cy="2027501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 fontScale="975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b="1" dirty="0" smtClean="0">
                  <a:solidFill>
                    <a:srgbClr val="FFFFFF"/>
                  </a:solidFill>
                  <a:latin typeface="Helvetica"/>
                  <a:cs typeface="Helvetica"/>
                </a:rPr>
                <a:t>Accessing biodiversity data repositories through R</a:t>
              </a:r>
              <a:endParaRPr lang="en-US" b="1" dirty="0">
                <a:solidFill>
                  <a:srgbClr val="FFFFFF"/>
                </a:solidFill>
                <a:latin typeface="Helvetica"/>
                <a:cs typeface="Helvetic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340178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>
                <a:latin typeface="Century"/>
                <a:cs typeface="Century"/>
              </a:rPr>
              <a:t>Mammals of Texas</a:t>
            </a:r>
          </a:p>
          <a:p>
            <a:pPr lvl="1"/>
            <a:r>
              <a:rPr lang="en-US" sz="2400" dirty="0" smtClean="0">
                <a:latin typeface="Century"/>
                <a:cs typeface="Century"/>
              </a:rPr>
              <a:t>How do the observations vary by county?</a:t>
            </a:r>
          </a:p>
          <a:p>
            <a:pPr lvl="1"/>
            <a:r>
              <a:rPr lang="en-US" sz="2400" dirty="0" smtClean="0">
                <a:latin typeface="Century"/>
                <a:cs typeface="Century"/>
              </a:rPr>
              <a:t>Does species richness vary by county?</a:t>
            </a:r>
          </a:p>
          <a:p>
            <a:endParaRPr lang="en-US" sz="2400" dirty="0" smtClean="0">
              <a:latin typeface="Century"/>
              <a:cs typeface="Century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410704"/>
            <a:ext cx="9144000" cy="9694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56444" y="274638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 err="1" smtClean="0">
                <a:solidFill>
                  <a:srgbClr val="FFFFFF"/>
                </a:solidFill>
                <a:latin typeface="Helvetica"/>
                <a:cs typeface="Helvetica"/>
              </a:rPr>
              <a:t>iNaturalist</a:t>
            </a:r>
            <a:r>
              <a:rPr lang="en-US" dirty="0" smtClean="0">
                <a:solidFill>
                  <a:srgbClr val="FFFFFF"/>
                </a:solidFill>
                <a:latin typeface="Helvetica"/>
                <a:cs typeface="Helvetica"/>
              </a:rPr>
              <a:t> Groups</a:t>
            </a:r>
            <a:endParaRPr lang="en-US" dirty="0">
              <a:solidFill>
                <a:srgbClr val="FFFFFF"/>
              </a:solidFill>
              <a:latin typeface="Helvetica"/>
              <a:cs typeface="Helvetica"/>
            </a:endParaRPr>
          </a:p>
        </p:txBody>
      </p:sp>
      <p:pic>
        <p:nvPicPr>
          <p:cNvPr id="7" name="Picture 6" descr="Screen Shot 2017-08-30 at 10.26.16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6" y="3046801"/>
            <a:ext cx="9144000" cy="3752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2131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>
                <a:latin typeface="Century"/>
                <a:cs typeface="Century"/>
              </a:rPr>
              <a:t>What: Open-data biodiversity information repository</a:t>
            </a:r>
          </a:p>
          <a:p>
            <a:r>
              <a:rPr lang="en-US" sz="2800" dirty="0" smtClean="0">
                <a:latin typeface="Century"/>
                <a:cs typeface="Century"/>
              </a:rPr>
              <a:t>Who: Natural history collections, citizen science projects, etc.</a:t>
            </a:r>
          </a:p>
          <a:p>
            <a:r>
              <a:rPr lang="en-US" sz="2400" dirty="0" smtClean="0">
                <a:latin typeface="Century"/>
                <a:cs typeface="Century"/>
              </a:rPr>
              <a:t>Organizes specimen records from multiple sources using </a:t>
            </a:r>
            <a:r>
              <a:rPr lang="en-US" sz="2400" dirty="0" err="1" smtClean="0">
                <a:latin typeface="Century"/>
                <a:cs typeface="Century"/>
              </a:rPr>
              <a:t>DarwinCore</a:t>
            </a:r>
            <a:r>
              <a:rPr lang="en-US" sz="2400" dirty="0" smtClean="0">
                <a:latin typeface="Century"/>
                <a:cs typeface="Century"/>
              </a:rPr>
              <a:t> search terms </a:t>
            </a:r>
          </a:p>
          <a:p>
            <a:endParaRPr lang="en-US" sz="2400" dirty="0" smtClean="0">
              <a:latin typeface="Century"/>
              <a:cs typeface="Century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410704"/>
            <a:ext cx="9144000" cy="9694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56444" y="274638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 smtClean="0">
                <a:solidFill>
                  <a:srgbClr val="FFFFFF"/>
                </a:solidFill>
                <a:latin typeface="Helvetica"/>
                <a:cs typeface="Helvetica"/>
              </a:rPr>
              <a:t>GBIF</a:t>
            </a:r>
            <a:endParaRPr lang="en-US" dirty="0">
              <a:solidFill>
                <a:srgbClr val="FFFFFF"/>
              </a:solidFill>
              <a:latin typeface="Helvetica"/>
              <a:cs typeface="Helvetica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075" y="4284561"/>
            <a:ext cx="3062162" cy="2418969"/>
          </a:xfrm>
          <a:prstGeom prst="rect">
            <a:avLst/>
          </a:prstGeom>
        </p:spPr>
      </p:pic>
      <p:pic>
        <p:nvPicPr>
          <p:cNvPr id="7" name="Picture 6" descr="GBIF-2015-full-stacked-display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5345" y="4328865"/>
            <a:ext cx="4515245" cy="2176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250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>
                <a:latin typeface="Century"/>
                <a:cs typeface="Century"/>
              </a:rPr>
              <a:t>Can be ornery at times, but works well</a:t>
            </a:r>
          </a:p>
          <a:p>
            <a:r>
              <a:rPr lang="en-US" sz="2800" dirty="0" smtClean="0">
                <a:latin typeface="Century"/>
                <a:cs typeface="Century"/>
              </a:rPr>
              <a:t>Main function to query GBIF is </a:t>
            </a:r>
            <a:r>
              <a:rPr lang="en-US" sz="2800" dirty="0" err="1" smtClean="0">
                <a:latin typeface="Century"/>
                <a:cs typeface="Century"/>
              </a:rPr>
              <a:t>occ_search</a:t>
            </a:r>
            <a:endParaRPr lang="en-US" sz="2800" dirty="0" smtClean="0">
              <a:latin typeface="Century"/>
              <a:cs typeface="Century"/>
            </a:endParaRPr>
          </a:p>
          <a:p>
            <a:pPr lvl="1"/>
            <a:r>
              <a:rPr lang="en-US" sz="2400" dirty="0" smtClean="0">
                <a:latin typeface="Century"/>
                <a:cs typeface="Century"/>
              </a:rPr>
              <a:t>Can choose terms to search with (</a:t>
            </a:r>
            <a:r>
              <a:rPr lang="en-US" sz="2400" dirty="0" err="1" smtClean="0">
                <a:latin typeface="Century"/>
                <a:cs typeface="Century"/>
              </a:rPr>
              <a:t>scientificName</a:t>
            </a:r>
            <a:r>
              <a:rPr lang="en-US" sz="2400" dirty="0" smtClean="0">
                <a:latin typeface="Century"/>
                <a:cs typeface="Century"/>
              </a:rPr>
              <a:t>, </a:t>
            </a:r>
            <a:r>
              <a:rPr lang="en-US" sz="2400" dirty="0" err="1" smtClean="0">
                <a:latin typeface="Century"/>
                <a:cs typeface="Century"/>
              </a:rPr>
              <a:t>taxonKey</a:t>
            </a:r>
            <a:r>
              <a:rPr lang="en-US" sz="2400" dirty="0" smtClean="0">
                <a:latin typeface="Century"/>
                <a:cs typeface="Century"/>
              </a:rPr>
              <a:t>, </a:t>
            </a:r>
            <a:r>
              <a:rPr lang="en-US" sz="2400" dirty="0" err="1" smtClean="0">
                <a:latin typeface="Century"/>
                <a:cs typeface="Century"/>
              </a:rPr>
              <a:t>institutionCode</a:t>
            </a:r>
            <a:r>
              <a:rPr lang="en-US" sz="2400" dirty="0" smtClean="0">
                <a:latin typeface="Century"/>
                <a:cs typeface="Century"/>
              </a:rPr>
              <a:t>, etc.)</a:t>
            </a:r>
          </a:p>
          <a:p>
            <a:pPr lvl="1"/>
            <a:r>
              <a:rPr lang="en-US" sz="2400" dirty="0" smtClean="0">
                <a:latin typeface="Century"/>
                <a:cs typeface="Century"/>
              </a:rPr>
              <a:t>Can grab only the fields you want</a:t>
            </a:r>
          </a:p>
          <a:p>
            <a:pPr lvl="1"/>
            <a:r>
              <a:rPr lang="en-US" sz="2400" dirty="0" smtClean="0">
                <a:latin typeface="Century"/>
                <a:cs typeface="Century"/>
              </a:rPr>
              <a:t>You can query only records with coordinate information</a:t>
            </a:r>
          </a:p>
          <a:p>
            <a:pPr lvl="1"/>
            <a:r>
              <a:rPr lang="en-US" sz="2400" dirty="0" smtClean="0">
                <a:latin typeface="Century"/>
                <a:cs typeface="Century"/>
              </a:rPr>
              <a:t>Can choose how many records you want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410704"/>
            <a:ext cx="9144000" cy="9694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56444" y="274638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 err="1" smtClean="0">
                <a:solidFill>
                  <a:srgbClr val="FFFFFF"/>
                </a:solidFill>
                <a:latin typeface="Helvetica"/>
                <a:cs typeface="Helvetica"/>
              </a:rPr>
              <a:t>rgbif</a:t>
            </a:r>
            <a:endParaRPr lang="en-US" dirty="0">
              <a:solidFill>
                <a:srgbClr val="FFFFFF"/>
              </a:solidFill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42897156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>
                <a:latin typeface="Century"/>
                <a:cs typeface="Century"/>
              </a:rPr>
              <a:t>We are going to start in the best group: </a:t>
            </a:r>
            <a:r>
              <a:rPr lang="en-US" sz="2400" dirty="0" err="1" smtClean="0">
                <a:latin typeface="Century"/>
                <a:cs typeface="Century"/>
              </a:rPr>
              <a:t>Heteromyids</a:t>
            </a:r>
            <a:r>
              <a:rPr lang="en-US" sz="2400" dirty="0" smtClean="0">
                <a:latin typeface="Century"/>
                <a:cs typeface="Century"/>
              </a:rPr>
              <a:t>!</a:t>
            </a:r>
          </a:p>
          <a:p>
            <a:endParaRPr lang="en-US" sz="2400" dirty="0" smtClean="0">
              <a:latin typeface="Century"/>
              <a:cs typeface="Century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410704"/>
            <a:ext cx="9144000" cy="9694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56444" y="274638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dirty="0" smtClean="0">
                <a:solidFill>
                  <a:srgbClr val="FFFFFF"/>
                </a:solidFill>
                <a:latin typeface="Helvetica"/>
                <a:cs typeface="Helvetica"/>
              </a:rPr>
              <a:t>Introduction to the horrors/wonders of </a:t>
            </a:r>
            <a:r>
              <a:rPr lang="en-US" sz="3600" dirty="0" err="1" smtClean="0">
                <a:solidFill>
                  <a:srgbClr val="FFFFFF"/>
                </a:solidFill>
                <a:latin typeface="Helvetica"/>
                <a:cs typeface="Helvetica"/>
              </a:rPr>
              <a:t>rgbif</a:t>
            </a:r>
            <a:r>
              <a:rPr lang="en-US" sz="3600" dirty="0" smtClean="0">
                <a:solidFill>
                  <a:srgbClr val="FFFFFF"/>
                </a:solidFill>
                <a:latin typeface="Helvetica"/>
                <a:cs typeface="Helvetica"/>
              </a:rPr>
              <a:t>!</a:t>
            </a:r>
            <a:endParaRPr lang="en-US" sz="3600" dirty="0">
              <a:solidFill>
                <a:srgbClr val="FFFFFF"/>
              </a:solidFill>
              <a:latin typeface="Helvetica"/>
              <a:cs typeface="Helvetica"/>
            </a:endParaRPr>
          </a:p>
        </p:txBody>
      </p:sp>
      <p:pic>
        <p:nvPicPr>
          <p:cNvPr id="7" name="Picture 6" descr="IMG_0387.2013-12-14_194836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34" b="21709"/>
          <a:stretch/>
        </p:blipFill>
        <p:spPr>
          <a:xfrm>
            <a:off x="1042866" y="2214143"/>
            <a:ext cx="7058268" cy="4387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5303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66019"/>
            <a:ext cx="8229600" cy="4525963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 3" descr="Screen Shot 2017-08-17 at 2.25.4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7" y="1296578"/>
            <a:ext cx="9136886" cy="4264844"/>
          </a:xfrm>
          <a:prstGeom prst="rect">
            <a:avLst/>
          </a:prstGeom>
        </p:spPr>
      </p:pic>
      <p:sp>
        <p:nvSpPr>
          <p:cNvPr id="5" name="Right Arrow 4"/>
          <p:cNvSpPr/>
          <p:nvPr/>
        </p:nvSpPr>
        <p:spPr>
          <a:xfrm rot="18382134">
            <a:off x="3155980" y="2001118"/>
            <a:ext cx="1372723" cy="641384"/>
          </a:xfrm>
          <a:prstGeom prst="rightArrow">
            <a:avLst/>
          </a:prstGeom>
          <a:solidFill>
            <a:srgbClr val="FF0000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2544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>
                <a:latin typeface="Century"/>
                <a:cs typeface="Century"/>
              </a:rPr>
              <a:t>You probably already use them!</a:t>
            </a:r>
          </a:p>
          <a:p>
            <a:endParaRPr lang="en-US" sz="2400" dirty="0" smtClean="0">
              <a:latin typeface="Century"/>
              <a:cs typeface="Century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410704"/>
            <a:ext cx="9144000" cy="9694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56444" y="274638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 smtClean="0">
                <a:solidFill>
                  <a:srgbClr val="FFFFFF"/>
                </a:solidFill>
                <a:latin typeface="Helvetica"/>
                <a:cs typeface="Helvetica"/>
              </a:rPr>
              <a:t>What are large data repositories?</a:t>
            </a:r>
            <a:endParaRPr lang="en-US" dirty="0">
              <a:solidFill>
                <a:srgbClr val="FFFFFF"/>
              </a:solidFill>
              <a:latin typeface="Helvetica"/>
              <a:cs typeface="Helvetica"/>
            </a:endParaRPr>
          </a:p>
        </p:txBody>
      </p:sp>
      <p:pic>
        <p:nvPicPr>
          <p:cNvPr id="7" name="Picture 6" descr="154-original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512" y="2174930"/>
            <a:ext cx="2654626" cy="2654626"/>
          </a:xfrm>
          <a:prstGeom prst="rect">
            <a:avLst/>
          </a:prstGeom>
        </p:spPr>
      </p:pic>
      <p:pic>
        <p:nvPicPr>
          <p:cNvPr id="8" name="Picture 7" descr="home_400x400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1844" y="2440746"/>
            <a:ext cx="2285379" cy="2285379"/>
          </a:xfrm>
          <a:prstGeom prst="rect">
            <a:avLst/>
          </a:prstGeom>
        </p:spPr>
      </p:pic>
      <p:pic>
        <p:nvPicPr>
          <p:cNvPr id="9" name="Picture 8" descr="GBIF-2015-full-stacked-display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8826" y="4829556"/>
            <a:ext cx="4208389" cy="2028443"/>
          </a:xfrm>
          <a:prstGeom prst="rect">
            <a:avLst/>
          </a:prstGeom>
        </p:spPr>
      </p:pic>
      <p:pic>
        <p:nvPicPr>
          <p:cNvPr id="12" name="Picture 11" descr="logo256.gi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2029" y="4069492"/>
            <a:ext cx="1879973" cy="2324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9834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>
                <a:latin typeface="Century"/>
                <a:cs typeface="Century"/>
              </a:rPr>
              <a:t>Why use anything?</a:t>
            </a:r>
          </a:p>
          <a:p>
            <a:r>
              <a:rPr lang="en-US" sz="2800" dirty="0" smtClean="0">
                <a:latin typeface="Century"/>
                <a:cs typeface="Century"/>
              </a:rPr>
              <a:t>Add samples to your study</a:t>
            </a:r>
          </a:p>
          <a:p>
            <a:pPr lvl="1"/>
            <a:r>
              <a:rPr lang="en-US" sz="2400" dirty="0" smtClean="0">
                <a:latin typeface="Century"/>
                <a:cs typeface="Century"/>
              </a:rPr>
              <a:t>Genetic data, phylogenetic trees, occurrence records</a:t>
            </a:r>
          </a:p>
          <a:p>
            <a:r>
              <a:rPr lang="en-US" sz="2800" dirty="0" smtClean="0">
                <a:latin typeface="Century"/>
                <a:cs typeface="Century"/>
              </a:rPr>
              <a:t>Provide context for your research</a:t>
            </a:r>
          </a:p>
          <a:p>
            <a:pPr lvl="1"/>
            <a:r>
              <a:rPr lang="en-US" sz="2400" dirty="0" smtClean="0">
                <a:latin typeface="Century"/>
                <a:cs typeface="Century"/>
              </a:rPr>
              <a:t>Species ranges</a:t>
            </a:r>
          </a:p>
          <a:p>
            <a:r>
              <a:rPr lang="en-US" sz="2800" dirty="0" smtClean="0">
                <a:latin typeface="Century"/>
                <a:cs typeface="Century"/>
              </a:rPr>
              <a:t>Decades or centuries of data!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410704"/>
            <a:ext cx="9144000" cy="9694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56444" y="274638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 smtClean="0">
                <a:solidFill>
                  <a:srgbClr val="FFFFFF"/>
                </a:solidFill>
                <a:latin typeface="Helvetica"/>
                <a:cs typeface="Helvetica"/>
              </a:rPr>
              <a:t>Why use these resources?</a:t>
            </a:r>
            <a:endParaRPr lang="en-US" dirty="0">
              <a:solidFill>
                <a:srgbClr val="FFFFFF"/>
              </a:solidFill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8506472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err="1" smtClean="0">
                <a:latin typeface="Century"/>
                <a:cs typeface="Century"/>
              </a:rPr>
              <a:t>iNaturalist</a:t>
            </a:r>
            <a:r>
              <a:rPr lang="en-US" sz="2800" dirty="0" smtClean="0">
                <a:latin typeface="Century"/>
                <a:cs typeface="Century"/>
              </a:rPr>
              <a:t> (</a:t>
            </a:r>
            <a:r>
              <a:rPr lang="en-US" sz="2800" dirty="0" err="1" smtClean="0">
                <a:latin typeface="Century"/>
                <a:cs typeface="Century"/>
              </a:rPr>
              <a:t>rinat</a:t>
            </a:r>
            <a:r>
              <a:rPr lang="en-US" sz="2800" dirty="0" smtClean="0">
                <a:latin typeface="Century"/>
                <a:cs typeface="Century"/>
              </a:rPr>
              <a:t> package)</a:t>
            </a:r>
          </a:p>
          <a:p>
            <a:pPr lvl="1"/>
            <a:r>
              <a:rPr lang="en-US" sz="2400" dirty="0" smtClean="0">
                <a:latin typeface="Century"/>
                <a:cs typeface="Century"/>
              </a:rPr>
              <a:t>Query for records of a single species</a:t>
            </a:r>
          </a:p>
          <a:p>
            <a:pPr lvl="1"/>
            <a:r>
              <a:rPr lang="en-US" sz="2400" dirty="0" smtClean="0">
                <a:latin typeface="Century"/>
                <a:cs typeface="Century"/>
              </a:rPr>
              <a:t>Query for all records in an </a:t>
            </a:r>
            <a:r>
              <a:rPr lang="en-US" sz="2400" dirty="0" err="1" smtClean="0">
                <a:latin typeface="Century"/>
                <a:cs typeface="Century"/>
              </a:rPr>
              <a:t>iNaturalist</a:t>
            </a:r>
            <a:r>
              <a:rPr lang="en-US" sz="2400" dirty="0" smtClean="0">
                <a:latin typeface="Century"/>
                <a:cs typeface="Century"/>
              </a:rPr>
              <a:t> project</a:t>
            </a:r>
          </a:p>
          <a:p>
            <a:r>
              <a:rPr lang="en-US" sz="2800" dirty="0" smtClean="0">
                <a:latin typeface="Century"/>
                <a:cs typeface="Century"/>
              </a:rPr>
              <a:t>GBIF (</a:t>
            </a:r>
            <a:r>
              <a:rPr lang="en-US" sz="2800" dirty="0" err="1" smtClean="0">
                <a:latin typeface="Century"/>
                <a:cs typeface="Century"/>
              </a:rPr>
              <a:t>rgbif</a:t>
            </a:r>
            <a:r>
              <a:rPr lang="en-US" sz="2800" dirty="0" smtClean="0">
                <a:latin typeface="Century"/>
                <a:cs typeface="Century"/>
              </a:rPr>
              <a:t> package)</a:t>
            </a:r>
          </a:p>
          <a:p>
            <a:pPr lvl="1"/>
            <a:r>
              <a:rPr lang="en-US" sz="2400" dirty="0" smtClean="0">
                <a:latin typeface="Century"/>
                <a:cs typeface="Century"/>
              </a:rPr>
              <a:t>Query for a single species and an entire family</a:t>
            </a:r>
          </a:p>
          <a:p>
            <a:pPr lvl="1"/>
            <a:r>
              <a:rPr lang="en-US" sz="2400" dirty="0" smtClean="0">
                <a:latin typeface="Century"/>
                <a:cs typeface="Century"/>
              </a:rPr>
              <a:t>Query for the entire BRTC mammal collection!</a:t>
            </a:r>
          </a:p>
          <a:p>
            <a:pPr lvl="1"/>
            <a:r>
              <a:rPr lang="en-US" sz="2400" dirty="0" smtClean="0">
                <a:latin typeface="Century"/>
                <a:cs typeface="Century"/>
              </a:rPr>
              <a:t>Species richness, observations, phylogenetic diversity</a:t>
            </a:r>
          </a:p>
          <a:p>
            <a:endParaRPr lang="en-US" sz="2400" dirty="0" smtClean="0">
              <a:latin typeface="Century"/>
              <a:cs typeface="Century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410704"/>
            <a:ext cx="9144000" cy="9694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56444" y="274638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 smtClean="0">
                <a:solidFill>
                  <a:srgbClr val="FFFFFF"/>
                </a:solidFill>
                <a:latin typeface="Helvetica"/>
                <a:cs typeface="Helvetica"/>
              </a:rPr>
              <a:t>Module Outline</a:t>
            </a:r>
            <a:endParaRPr lang="en-US" dirty="0">
              <a:solidFill>
                <a:srgbClr val="FFFFFF"/>
              </a:solidFill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694761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>
                <a:latin typeface="Century"/>
                <a:cs typeface="Century"/>
              </a:rPr>
              <a:t>Q: “My neighbor just downloads .</a:t>
            </a:r>
            <a:r>
              <a:rPr lang="en-US" sz="2800" dirty="0" err="1" smtClean="0">
                <a:latin typeface="Century"/>
                <a:cs typeface="Century"/>
              </a:rPr>
              <a:t>csv</a:t>
            </a:r>
            <a:r>
              <a:rPr lang="en-US" sz="2800" dirty="0" smtClean="0">
                <a:latin typeface="Century"/>
                <a:cs typeface="Century"/>
              </a:rPr>
              <a:t> files from GBIF. Why do you have to make things so complicated?”</a:t>
            </a:r>
          </a:p>
          <a:p>
            <a:r>
              <a:rPr lang="en-US" sz="2800" dirty="0" smtClean="0">
                <a:latin typeface="Century"/>
                <a:cs typeface="Century"/>
              </a:rPr>
              <a:t>A: 1) No one likes Excel. 2) Those .</a:t>
            </a:r>
            <a:r>
              <a:rPr lang="en-US" sz="2800" dirty="0" err="1" smtClean="0">
                <a:latin typeface="Century"/>
                <a:cs typeface="Century"/>
              </a:rPr>
              <a:t>csv</a:t>
            </a:r>
            <a:r>
              <a:rPr lang="en-US" sz="2800" dirty="0" smtClean="0">
                <a:latin typeface="Century"/>
                <a:cs typeface="Century"/>
              </a:rPr>
              <a:t> files are hideous. 3) Your analysis is in R! </a:t>
            </a:r>
          </a:p>
          <a:p>
            <a:endParaRPr lang="en-US" sz="2800" dirty="0">
              <a:latin typeface="Century"/>
              <a:cs typeface="Century"/>
            </a:endParaRPr>
          </a:p>
          <a:p>
            <a:pPr marL="0" indent="0">
              <a:buNone/>
            </a:pPr>
            <a:r>
              <a:rPr lang="en-US" sz="2800" dirty="0" smtClean="0">
                <a:latin typeface="Century"/>
                <a:cs typeface="Century"/>
              </a:rPr>
              <a:t>Querying through R provides flexibility!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410704"/>
            <a:ext cx="9144000" cy="9694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56444" y="274638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 smtClean="0">
                <a:solidFill>
                  <a:srgbClr val="FFFFFF"/>
                </a:solidFill>
                <a:latin typeface="Helvetica"/>
                <a:cs typeface="Helvetica"/>
              </a:rPr>
              <a:t>Why use R for this?</a:t>
            </a:r>
            <a:endParaRPr lang="en-US" dirty="0">
              <a:solidFill>
                <a:srgbClr val="FFFFFF"/>
              </a:solidFill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694761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>
                <a:latin typeface="Century"/>
                <a:cs typeface="Century"/>
              </a:rPr>
              <a:t>What: Citizen science documentation program</a:t>
            </a:r>
          </a:p>
          <a:p>
            <a:r>
              <a:rPr lang="en-US" sz="2800" dirty="0" smtClean="0">
                <a:latin typeface="Century"/>
                <a:cs typeface="Century"/>
              </a:rPr>
              <a:t>Who: Really just about anyone (they even have an app available!)</a:t>
            </a:r>
          </a:p>
          <a:p>
            <a:r>
              <a:rPr lang="en-US" sz="2800" dirty="0" smtClean="0">
                <a:latin typeface="Century"/>
                <a:cs typeface="Century"/>
              </a:rPr>
              <a:t>Example: </a:t>
            </a:r>
            <a:r>
              <a:rPr lang="en-US" sz="2800" dirty="0" err="1" smtClean="0">
                <a:latin typeface="Century"/>
                <a:cs typeface="Century"/>
              </a:rPr>
              <a:t>Herps</a:t>
            </a:r>
            <a:r>
              <a:rPr lang="en-US" sz="2800" dirty="0" smtClean="0">
                <a:latin typeface="Century"/>
                <a:cs typeface="Century"/>
              </a:rPr>
              <a:t> of Texas</a:t>
            </a:r>
          </a:p>
          <a:p>
            <a:endParaRPr lang="en-US" sz="2400" dirty="0" smtClean="0">
              <a:latin typeface="Century"/>
              <a:cs typeface="Century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410704"/>
            <a:ext cx="9144000" cy="9694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56444" y="274638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 err="1" smtClean="0">
                <a:solidFill>
                  <a:srgbClr val="FFFFFF"/>
                </a:solidFill>
                <a:latin typeface="Helvetica"/>
                <a:cs typeface="Helvetica"/>
              </a:rPr>
              <a:t>iNaturalist</a:t>
            </a:r>
            <a:endParaRPr lang="en-US" dirty="0">
              <a:solidFill>
                <a:srgbClr val="FFFFFF"/>
              </a:solidFill>
              <a:latin typeface="Helvetica"/>
              <a:cs typeface="Helvetica"/>
            </a:endParaRPr>
          </a:p>
        </p:txBody>
      </p:sp>
      <p:pic>
        <p:nvPicPr>
          <p:cNvPr id="6" name="Picture 5" descr="154-original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3167" y="3842833"/>
            <a:ext cx="2654626" cy="2654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761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Screen Shot 2017-08-30 at 9.34.57 A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02"/>
          <a:stretch/>
        </p:blipFill>
        <p:spPr>
          <a:xfrm>
            <a:off x="0" y="863180"/>
            <a:ext cx="9144000" cy="4972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3200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>
                <a:latin typeface="Century"/>
                <a:cs typeface="Century"/>
              </a:rPr>
              <a:t>3 main ways to query:</a:t>
            </a:r>
          </a:p>
          <a:p>
            <a:pPr lvl="1"/>
            <a:r>
              <a:rPr lang="en-US" sz="2400" b="1" dirty="0" smtClean="0">
                <a:latin typeface="Century"/>
                <a:cs typeface="Century"/>
              </a:rPr>
              <a:t>Species level</a:t>
            </a:r>
          </a:p>
          <a:p>
            <a:pPr lvl="1"/>
            <a:r>
              <a:rPr lang="en-US" sz="2400" b="1" dirty="0" smtClean="0">
                <a:latin typeface="Century"/>
                <a:cs typeface="Century"/>
              </a:rPr>
              <a:t>Project level</a:t>
            </a:r>
          </a:p>
          <a:p>
            <a:pPr lvl="1"/>
            <a:r>
              <a:rPr lang="en-US" sz="2400" dirty="0" smtClean="0">
                <a:latin typeface="Century"/>
                <a:cs typeface="Century"/>
              </a:rPr>
              <a:t>User level</a:t>
            </a:r>
          </a:p>
          <a:p>
            <a:r>
              <a:rPr lang="en-US" sz="2400" dirty="0" smtClean="0">
                <a:latin typeface="Century"/>
                <a:cs typeface="Century"/>
              </a:rPr>
              <a:t>Can filter your queries by time, location, quality, whether records have coordinates, etc.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410704"/>
            <a:ext cx="9144000" cy="9694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56444" y="274638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 smtClean="0">
                <a:solidFill>
                  <a:srgbClr val="FFFFFF"/>
                </a:solidFill>
                <a:latin typeface="Helvetica"/>
                <a:cs typeface="Helvetica"/>
              </a:rPr>
              <a:t>Querying in </a:t>
            </a:r>
            <a:r>
              <a:rPr lang="en-US" dirty="0" err="1" smtClean="0">
                <a:solidFill>
                  <a:srgbClr val="FFFFFF"/>
                </a:solidFill>
                <a:latin typeface="Helvetica"/>
                <a:cs typeface="Helvetica"/>
              </a:rPr>
              <a:t>rinat</a:t>
            </a:r>
            <a:endParaRPr lang="en-US" dirty="0">
              <a:solidFill>
                <a:srgbClr val="FFFFFF"/>
              </a:solidFill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0362878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>
                <a:latin typeface="Century"/>
                <a:cs typeface="Century"/>
              </a:rPr>
              <a:t>Open R/</a:t>
            </a:r>
            <a:r>
              <a:rPr lang="en-US" sz="2800" dirty="0" err="1" smtClean="0">
                <a:latin typeface="Century"/>
                <a:cs typeface="Century"/>
              </a:rPr>
              <a:t>RStudio</a:t>
            </a:r>
            <a:endParaRPr lang="en-US" sz="2800" dirty="0" smtClean="0">
              <a:latin typeface="Century"/>
              <a:cs typeface="Century"/>
            </a:endParaRPr>
          </a:p>
          <a:p>
            <a:r>
              <a:rPr lang="en-US" sz="2800" dirty="0" smtClean="0">
                <a:latin typeface="Century"/>
                <a:cs typeface="Century"/>
              </a:rPr>
              <a:t>First example is looking at </a:t>
            </a:r>
            <a:r>
              <a:rPr lang="en-US" sz="2800" i="1" dirty="0" err="1" smtClean="0">
                <a:latin typeface="Century"/>
                <a:cs typeface="Century"/>
              </a:rPr>
              <a:t>Lontra</a:t>
            </a:r>
            <a:r>
              <a:rPr lang="en-US" sz="2800" i="1" dirty="0" smtClean="0">
                <a:latin typeface="Century"/>
                <a:cs typeface="Century"/>
              </a:rPr>
              <a:t> </a:t>
            </a:r>
            <a:r>
              <a:rPr lang="en-US" sz="2800" i="1" dirty="0" err="1" smtClean="0">
                <a:latin typeface="Century"/>
                <a:cs typeface="Century"/>
              </a:rPr>
              <a:t>canadensis</a:t>
            </a:r>
            <a:endParaRPr lang="en-US" sz="2800" i="1" dirty="0" smtClean="0">
              <a:latin typeface="Century"/>
              <a:cs typeface="Century"/>
            </a:endParaRPr>
          </a:p>
          <a:p>
            <a:endParaRPr lang="en-US" sz="2400" dirty="0" smtClean="0">
              <a:latin typeface="Century"/>
              <a:cs typeface="Century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410704"/>
            <a:ext cx="9144000" cy="9694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56444" y="274638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 smtClean="0">
                <a:solidFill>
                  <a:srgbClr val="FFFFFF"/>
                </a:solidFill>
                <a:latin typeface="Helvetica"/>
                <a:cs typeface="Helvetica"/>
              </a:rPr>
              <a:t>Let’s start!</a:t>
            </a:r>
            <a:endParaRPr lang="en-US" dirty="0">
              <a:solidFill>
                <a:srgbClr val="FFFFFF"/>
              </a:solidFill>
              <a:latin typeface="Helvetica"/>
              <a:cs typeface="Helvetica"/>
            </a:endParaRPr>
          </a:p>
        </p:txBody>
      </p:sp>
      <p:pic>
        <p:nvPicPr>
          <p:cNvPr id="6" name="Picture 5" descr="animals_000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9061" y="2760640"/>
            <a:ext cx="5805879" cy="3870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7375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185</TotalTime>
  <Words>376</Words>
  <Application>Microsoft Macintosh PowerPoint</Application>
  <PresentationFormat>On-screen Show (4:3)</PresentationFormat>
  <Paragraphs>55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Adrian Castellanos</dc:creator>
  <cp:lastModifiedBy>Adrian Castellanos</cp:lastModifiedBy>
  <cp:revision>15</cp:revision>
  <dcterms:created xsi:type="dcterms:W3CDTF">2017-08-30T14:09:33Z</dcterms:created>
  <dcterms:modified xsi:type="dcterms:W3CDTF">2018-08-29T20:13:40Z</dcterms:modified>
</cp:coreProperties>
</file>

<file path=docProps/thumbnail.jpeg>
</file>